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UMNO" initials="A" lastIdx="2" clrIdx="0">
    <p:extLst>
      <p:ext uri="{19B8F6BF-5375-455C-9EA6-DF929625EA0E}">
        <p15:presenceInfo xmlns:p15="http://schemas.microsoft.com/office/powerpoint/2012/main" userId="ALUM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audio" Target="../media/audio7.wav"/><Relationship Id="rId3" Type="http://schemas.openxmlformats.org/officeDocument/2006/relationships/image" Target="../media/image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1518" y="1210614"/>
            <a:ext cx="7197726" cy="1352282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latin typeface="+mn-lt"/>
                <a:cs typeface="Aharoni" panose="02010803020104030203"/>
              </a:rPr>
              <a:t>   La casa ambiental </a:t>
            </a:r>
            <a:r>
              <a:rPr lang="es-ES" dirty="0" smtClean="0">
                <a:latin typeface="+mn-lt"/>
                <a:cs typeface="Aharoni" panose="02010803020104030203"/>
                <a:sym typeface="Wingdings" panose="05000000000000000000" pitchFamily="2" charset="2"/>
              </a:rPr>
              <a:t></a:t>
            </a:r>
            <a:br>
              <a:rPr lang="es-ES" dirty="0" smtClean="0">
                <a:latin typeface="+mn-lt"/>
                <a:cs typeface="Aharoni" panose="02010803020104030203"/>
                <a:sym typeface="Wingdings" panose="05000000000000000000" pitchFamily="2" charset="2"/>
              </a:rPr>
            </a:br>
            <a:r>
              <a:rPr lang="es-ES" dirty="0" smtClean="0">
                <a:latin typeface="+mn-lt"/>
                <a:cs typeface="Aharoni" panose="02010803020104030203"/>
                <a:sym typeface="Wingdings" panose="05000000000000000000" pitchFamily="2" charset="2"/>
              </a:rPr>
              <a:t>Tecnoroboticos</a:t>
            </a:r>
            <a:r>
              <a:rPr lang="es-ES" dirty="0" smtClean="0">
                <a:latin typeface="+mn-lt"/>
                <a:cs typeface="Aharoni" panose="02010803020104030203"/>
              </a:rPr>
              <a:t> </a:t>
            </a:r>
            <a:br>
              <a:rPr lang="es-ES" dirty="0" smtClean="0">
                <a:latin typeface="+mn-lt"/>
                <a:cs typeface="Aharoni" panose="02010803020104030203"/>
              </a:rPr>
            </a:br>
            <a:r>
              <a:rPr lang="es-ES" dirty="0" smtClean="0">
                <a:latin typeface="+mn-lt"/>
                <a:cs typeface="Aharoni" panose="02010803020104030203"/>
                <a:sym typeface="Wingdings" panose="05000000000000000000" pitchFamily="2" charset="2"/>
              </a:rPr>
              <a:t> </a:t>
            </a:r>
            <a:endParaRPr lang="es-CO" dirty="0">
              <a:latin typeface="+mn-lt"/>
              <a:cs typeface="Aharoni" panose="02010803020104030203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0913" y="2018763"/>
            <a:ext cx="10578937" cy="3303431"/>
          </a:xfrm>
        </p:spPr>
        <p:txBody>
          <a:bodyPr>
            <a:noAutofit/>
          </a:bodyPr>
          <a:lstStyle/>
          <a:p>
            <a:pPr algn="ctr"/>
            <a:r>
              <a:rPr lang="es-ES" sz="2400" dirty="0" smtClean="0">
                <a:cs typeface="Aharoni" panose="02010803020104030203"/>
                <a:sym typeface="Wingdings" panose="05000000000000000000" pitchFamily="2" charset="2"/>
              </a:rPr>
              <a:t>La mejor casa </a:t>
            </a:r>
          </a:p>
          <a:p>
            <a:pPr algn="ctr"/>
            <a:r>
              <a:rPr lang="es-ES" sz="2400" dirty="0" smtClean="0">
                <a:cs typeface="Aharoni" panose="02010803020104030203"/>
              </a:rPr>
              <a:t>Hecho por:</a:t>
            </a:r>
          </a:p>
          <a:p>
            <a:pPr algn="ctr"/>
            <a:r>
              <a:rPr lang="es-ES" sz="2400" dirty="0" smtClean="0">
                <a:cs typeface="Aharoni" panose="02010803020104030203"/>
              </a:rPr>
              <a:t>-Juan David Ruiz </a:t>
            </a:r>
          </a:p>
          <a:p>
            <a:pPr algn="ctr"/>
            <a:r>
              <a:rPr lang="es-ES" sz="2400" dirty="0" smtClean="0">
                <a:cs typeface="Aharoni" panose="02010803020104030203"/>
              </a:rPr>
              <a:t>-Tatiana Mora</a:t>
            </a:r>
          </a:p>
          <a:p>
            <a:pPr algn="ctr"/>
            <a:r>
              <a:rPr lang="es-ES" sz="2400" dirty="0" smtClean="0">
                <a:cs typeface="Aharoni" panose="02010803020104030203"/>
              </a:rPr>
              <a:t>–Emanuel Tobón GOMEZ </a:t>
            </a:r>
          </a:p>
          <a:p>
            <a:pPr algn="ctr"/>
            <a:r>
              <a:rPr lang="es-ES" sz="2400" dirty="0" smtClean="0">
                <a:cs typeface="Aharoni" panose="02010803020104030203"/>
              </a:rPr>
              <a:t>–Samuel mesa mesa</a:t>
            </a:r>
          </a:p>
          <a:p>
            <a:pPr algn="ctr"/>
            <a:r>
              <a:rPr lang="es-ES" sz="2400" dirty="0" smtClean="0">
                <a:cs typeface="Aharoni" panose="02010803020104030203"/>
              </a:rPr>
              <a:t>-Erika Henao</a:t>
            </a:r>
            <a:endParaRPr lang="es-ES" sz="2400" dirty="0">
              <a:cs typeface="Aharoni" panose="02010803020104030203"/>
            </a:endParaRPr>
          </a:p>
          <a:p>
            <a:pPr algn="ctr"/>
            <a:r>
              <a:rPr lang="es-ES" sz="2400" dirty="0" smtClean="0">
                <a:cs typeface="Aharoni" panose="02010803020104030203"/>
              </a:rPr>
              <a:t>-ivett Arbeláez </a:t>
            </a:r>
          </a:p>
          <a:p>
            <a:pPr algn="ctr"/>
            <a:r>
              <a:rPr lang="es-ES" sz="2400" dirty="0" smtClean="0">
                <a:cs typeface="Aharoni" panose="02010803020104030203"/>
              </a:rPr>
              <a:t>-Andrés Felipe munera</a:t>
            </a:r>
          </a:p>
          <a:p>
            <a:pPr algn="ctr"/>
            <a:endParaRPr lang="es-ES" sz="2400" dirty="0" smtClean="0">
              <a:cs typeface="Aharoni" panose="02010803020104030203"/>
            </a:endParaRPr>
          </a:p>
          <a:p>
            <a:pPr algn="ctr"/>
            <a:endParaRPr lang="es-ES" sz="2400" dirty="0" smtClean="0">
              <a:cs typeface="Aharoni" panose="02010803020104030203"/>
            </a:endParaRPr>
          </a:p>
          <a:p>
            <a:pPr algn="ctr"/>
            <a:endParaRPr lang="es-ES" sz="2400" dirty="0" smtClean="0">
              <a:cs typeface="Aharoni" panose="02010803020104030203"/>
            </a:endParaRPr>
          </a:p>
          <a:p>
            <a:pPr algn="ctr"/>
            <a:endParaRPr lang="es-ES" sz="2400" dirty="0">
              <a:cs typeface="Aharoni" panose="02010803020104030203"/>
            </a:endParaRPr>
          </a:p>
        </p:txBody>
      </p:sp>
      <p:sp>
        <p:nvSpPr>
          <p:cNvPr id="4" name="Forma libre 3"/>
          <p:cNvSpPr/>
          <p:nvPr/>
        </p:nvSpPr>
        <p:spPr>
          <a:xfrm flipH="1">
            <a:off x="3547487" y="2356834"/>
            <a:ext cx="45719" cy="77274"/>
          </a:xfrm>
          <a:custGeom>
            <a:avLst/>
            <a:gdLst>
              <a:gd name="connsiteX0" fmla="*/ 296214 w 1468191"/>
              <a:gd name="connsiteY0" fmla="*/ 0 h 2563320"/>
              <a:gd name="connsiteX1" fmla="*/ 347729 w 1468191"/>
              <a:gd name="connsiteY1" fmla="*/ 103031 h 2563320"/>
              <a:gd name="connsiteX2" fmla="*/ 206062 w 1468191"/>
              <a:gd name="connsiteY2" fmla="*/ 463639 h 2563320"/>
              <a:gd name="connsiteX3" fmla="*/ 128788 w 1468191"/>
              <a:gd name="connsiteY3" fmla="*/ 643943 h 2563320"/>
              <a:gd name="connsiteX4" fmla="*/ 115909 w 1468191"/>
              <a:gd name="connsiteY4" fmla="*/ 708338 h 2563320"/>
              <a:gd name="connsiteX5" fmla="*/ 90152 w 1468191"/>
              <a:gd name="connsiteY5" fmla="*/ 759853 h 2563320"/>
              <a:gd name="connsiteX6" fmla="*/ 64394 w 1468191"/>
              <a:gd name="connsiteY6" fmla="*/ 837127 h 2563320"/>
              <a:gd name="connsiteX7" fmla="*/ 12879 w 1468191"/>
              <a:gd name="connsiteY7" fmla="*/ 1159098 h 2563320"/>
              <a:gd name="connsiteX8" fmla="*/ 0 w 1468191"/>
              <a:gd name="connsiteY8" fmla="*/ 1210614 h 2563320"/>
              <a:gd name="connsiteX9" fmla="*/ 12879 w 1468191"/>
              <a:gd name="connsiteY9" fmla="*/ 1532586 h 2563320"/>
              <a:gd name="connsiteX10" fmla="*/ 38636 w 1468191"/>
              <a:gd name="connsiteY10" fmla="*/ 1571222 h 2563320"/>
              <a:gd name="connsiteX11" fmla="*/ 90152 w 1468191"/>
              <a:gd name="connsiteY11" fmla="*/ 1661374 h 2563320"/>
              <a:gd name="connsiteX12" fmla="*/ 154546 w 1468191"/>
              <a:gd name="connsiteY12" fmla="*/ 1700011 h 2563320"/>
              <a:gd name="connsiteX13" fmla="*/ 360608 w 1468191"/>
              <a:gd name="connsiteY13" fmla="*/ 1687132 h 2563320"/>
              <a:gd name="connsiteX14" fmla="*/ 463639 w 1468191"/>
              <a:gd name="connsiteY14" fmla="*/ 1648496 h 2563320"/>
              <a:gd name="connsiteX15" fmla="*/ 553791 w 1468191"/>
              <a:gd name="connsiteY15" fmla="*/ 1622738 h 2563320"/>
              <a:gd name="connsiteX16" fmla="*/ 669701 w 1468191"/>
              <a:gd name="connsiteY16" fmla="*/ 1558343 h 2563320"/>
              <a:gd name="connsiteX17" fmla="*/ 785611 w 1468191"/>
              <a:gd name="connsiteY17" fmla="*/ 1429555 h 2563320"/>
              <a:gd name="connsiteX18" fmla="*/ 965915 w 1468191"/>
              <a:gd name="connsiteY18" fmla="*/ 1326524 h 2563320"/>
              <a:gd name="connsiteX19" fmla="*/ 1030309 w 1468191"/>
              <a:gd name="connsiteY19" fmla="*/ 1313645 h 2563320"/>
              <a:gd name="connsiteX20" fmla="*/ 1159098 w 1468191"/>
              <a:gd name="connsiteY20" fmla="*/ 1352281 h 2563320"/>
              <a:gd name="connsiteX21" fmla="*/ 1249250 w 1468191"/>
              <a:gd name="connsiteY21" fmla="*/ 1429555 h 2563320"/>
              <a:gd name="connsiteX22" fmla="*/ 1365160 w 1468191"/>
              <a:gd name="connsiteY22" fmla="*/ 1571222 h 2563320"/>
              <a:gd name="connsiteX23" fmla="*/ 1403797 w 1468191"/>
              <a:gd name="connsiteY23" fmla="*/ 1635617 h 2563320"/>
              <a:gd name="connsiteX24" fmla="*/ 1429555 w 1468191"/>
              <a:gd name="connsiteY24" fmla="*/ 1712890 h 2563320"/>
              <a:gd name="connsiteX25" fmla="*/ 1442433 w 1468191"/>
              <a:gd name="connsiteY25" fmla="*/ 1841679 h 2563320"/>
              <a:gd name="connsiteX26" fmla="*/ 1455312 w 1468191"/>
              <a:gd name="connsiteY26" fmla="*/ 2034862 h 2563320"/>
              <a:gd name="connsiteX27" fmla="*/ 1468191 w 1468191"/>
              <a:gd name="connsiteY27" fmla="*/ 2189408 h 2563320"/>
              <a:gd name="connsiteX28" fmla="*/ 1455312 w 1468191"/>
              <a:gd name="connsiteY28" fmla="*/ 2524259 h 2563320"/>
              <a:gd name="connsiteX29" fmla="*/ 1442433 w 1468191"/>
              <a:gd name="connsiteY29" fmla="*/ 2562896 h 2563320"/>
              <a:gd name="connsiteX30" fmla="*/ 1403797 w 1468191"/>
              <a:gd name="connsiteY30" fmla="*/ 2472743 h 2563320"/>
              <a:gd name="connsiteX31" fmla="*/ 1390918 w 1468191"/>
              <a:gd name="connsiteY31" fmla="*/ 2253803 h 2563320"/>
              <a:gd name="connsiteX32" fmla="*/ 1378039 w 1468191"/>
              <a:gd name="connsiteY32" fmla="*/ 2189408 h 2563320"/>
              <a:gd name="connsiteX33" fmla="*/ 1365160 w 1468191"/>
              <a:gd name="connsiteY33" fmla="*/ 2021983 h 2563320"/>
              <a:gd name="connsiteX34" fmla="*/ 1339402 w 1468191"/>
              <a:gd name="connsiteY34" fmla="*/ 1906073 h 2563320"/>
              <a:gd name="connsiteX35" fmla="*/ 1326524 w 1468191"/>
              <a:gd name="connsiteY35" fmla="*/ 1815921 h 2563320"/>
              <a:gd name="connsiteX36" fmla="*/ 1339402 w 1468191"/>
              <a:gd name="connsiteY36" fmla="*/ 1416676 h 2563320"/>
              <a:gd name="connsiteX37" fmla="*/ 1365160 w 1468191"/>
              <a:gd name="connsiteY37" fmla="*/ 1313645 h 2563320"/>
              <a:gd name="connsiteX38" fmla="*/ 1378039 w 1468191"/>
              <a:gd name="connsiteY38" fmla="*/ 1223493 h 2563320"/>
              <a:gd name="connsiteX39" fmla="*/ 1403797 w 1468191"/>
              <a:gd name="connsiteY39" fmla="*/ 1171977 h 2563320"/>
              <a:gd name="connsiteX40" fmla="*/ 1416676 w 1468191"/>
              <a:gd name="connsiteY40" fmla="*/ 1107583 h 256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468191" h="2563320">
                <a:moveTo>
                  <a:pt x="296214" y="0"/>
                </a:moveTo>
                <a:cubicBezTo>
                  <a:pt x="313386" y="34344"/>
                  <a:pt x="351820" y="64852"/>
                  <a:pt x="347729" y="103031"/>
                </a:cubicBezTo>
                <a:cubicBezTo>
                  <a:pt x="330536" y="263493"/>
                  <a:pt x="262107" y="335536"/>
                  <a:pt x="206062" y="463639"/>
                </a:cubicBezTo>
                <a:cubicBezTo>
                  <a:pt x="92326" y="723606"/>
                  <a:pt x="234852" y="431818"/>
                  <a:pt x="128788" y="643943"/>
                </a:cubicBezTo>
                <a:cubicBezTo>
                  <a:pt x="124495" y="665408"/>
                  <a:pt x="122831" y="687571"/>
                  <a:pt x="115909" y="708338"/>
                </a:cubicBezTo>
                <a:cubicBezTo>
                  <a:pt x="109838" y="726551"/>
                  <a:pt x="97282" y="742028"/>
                  <a:pt x="90152" y="759853"/>
                </a:cubicBezTo>
                <a:cubicBezTo>
                  <a:pt x="80068" y="785062"/>
                  <a:pt x="72980" y="811369"/>
                  <a:pt x="64394" y="837127"/>
                </a:cubicBezTo>
                <a:cubicBezTo>
                  <a:pt x="49089" y="944261"/>
                  <a:pt x="36414" y="1053186"/>
                  <a:pt x="12879" y="1159098"/>
                </a:cubicBezTo>
                <a:cubicBezTo>
                  <a:pt x="9039" y="1176377"/>
                  <a:pt x="4293" y="1193442"/>
                  <a:pt x="0" y="1210614"/>
                </a:cubicBezTo>
                <a:cubicBezTo>
                  <a:pt x="4293" y="1317938"/>
                  <a:pt x="1436" y="1425787"/>
                  <a:pt x="12879" y="1532586"/>
                </a:cubicBezTo>
                <a:cubicBezTo>
                  <a:pt x="14528" y="1547976"/>
                  <a:pt x="31714" y="1557378"/>
                  <a:pt x="38636" y="1571222"/>
                </a:cubicBezTo>
                <a:cubicBezTo>
                  <a:pt x="63730" y="1621410"/>
                  <a:pt x="34789" y="1612931"/>
                  <a:pt x="90152" y="1661374"/>
                </a:cubicBezTo>
                <a:cubicBezTo>
                  <a:pt x="108991" y="1677858"/>
                  <a:pt x="133081" y="1687132"/>
                  <a:pt x="154546" y="1700011"/>
                </a:cubicBezTo>
                <a:cubicBezTo>
                  <a:pt x="223233" y="1695718"/>
                  <a:pt x="292723" y="1698446"/>
                  <a:pt x="360608" y="1687132"/>
                </a:cubicBezTo>
                <a:cubicBezTo>
                  <a:pt x="396788" y="1681102"/>
                  <a:pt x="428842" y="1660095"/>
                  <a:pt x="463639" y="1648496"/>
                </a:cubicBezTo>
                <a:cubicBezTo>
                  <a:pt x="493288" y="1638613"/>
                  <a:pt x="524419" y="1633419"/>
                  <a:pt x="553791" y="1622738"/>
                </a:cubicBezTo>
                <a:cubicBezTo>
                  <a:pt x="585061" y="1611367"/>
                  <a:pt x="644434" y="1573504"/>
                  <a:pt x="669701" y="1558343"/>
                </a:cubicBezTo>
                <a:cubicBezTo>
                  <a:pt x="703741" y="1515794"/>
                  <a:pt x="742020" y="1463087"/>
                  <a:pt x="785611" y="1429555"/>
                </a:cubicBezTo>
                <a:cubicBezTo>
                  <a:pt x="814080" y="1407656"/>
                  <a:pt x="922800" y="1342202"/>
                  <a:pt x="965915" y="1326524"/>
                </a:cubicBezTo>
                <a:cubicBezTo>
                  <a:pt x="986487" y="1319043"/>
                  <a:pt x="1008844" y="1317938"/>
                  <a:pt x="1030309" y="1313645"/>
                </a:cubicBezTo>
                <a:cubicBezTo>
                  <a:pt x="1073239" y="1326524"/>
                  <a:pt x="1119487" y="1331310"/>
                  <a:pt x="1159098" y="1352281"/>
                </a:cubicBezTo>
                <a:cubicBezTo>
                  <a:pt x="1194078" y="1370800"/>
                  <a:pt x="1220074" y="1402810"/>
                  <a:pt x="1249250" y="1429555"/>
                </a:cubicBezTo>
                <a:cubicBezTo>
                  <a:pt x="1317244" y="1491883"/>
                  <a:pt x="1315460" y="1493122"/>
                  <a:pt x="1365160" y="1571222"/>
                </a:cubicBezTo>
                <a:cubicBezTo>
                  <a:pt x="1378599" y="1592341"/>
                  <a:pt x="1393439" y="1612828"/>
                  <a:pt x="1403797" y="1635617"/>
                </a:cubicBezTo>
                <a:cubicBezTo>
                  <a:pt x="1415032" y="1660334"/>
                  <a:pt x="1420969" y="1687132"/>
                  <a:pt x="1429555" y="1712890"/>
                </a:cubicBezTo>
                <a:cubicBezTo>
                  <a:pt x="1433848" y="1755820"/>
                  <a:pt x="1438993" y="1798673"/>
                  <a:pt x="1442433" y="1841679"/>
                </a:cubicBezTo>
                <a:cubicBezTo>
                  <a:pt x="1447579" y="1906011"/>
                  <a:pt x="1450544" y="1970501"/>
                  <a:pt x="1455312" y="2034862"/>
                </a:cubicBezTo>
                <a:cubicBezTo>
                  <a:pt x="1459131" y="2086415"/>
                  <a:pt x="1463898" y="2137893"/>
                  <a:pt x="1468191" y="2189408"/>
                </a:cubicBezTo>
                <a:cubicBezTo>
                  <a:pt x="1463898" y="2301025"/>
                  <a:pt x="1462997" y="2412824"/>
                  <a:pt x="1455312" y="2524259"/>
                </a:cubicBezTo>
                <a:cubicBezTo>
                  <a:pt x="1454378" y="2537802"/>
                  <a:pt x="1455312" y="2567189"/>
                  <a:pt x="1442433" y="2562896"/>
                </a:cubicBezTo>
                <a:cubicBezTo>
                  <a:pt x="1430498" y="2558918"/>
                  <a:pt x="1408680" y="2487393"/>
                  <a:pt x="1403797" y="2472743"/>
                </a:cubicBezTo>
                <a:cubicBezTo>
                  <a:pt x="1399504" y="2399763"/>
                  <a:pt x="1397537" y="2326609"/>
                  <a:pt x="1390918" y="2253803"/>
                </a:cubicBezTo>
                <a:cubicBezTo>
                  <a:pt x="1388936" y="2232003"/>
                  <a:pt x="1380456" y="2211164"/>
                  <a:pt x="1378039" y="2189408"/>
                </a:cubicBezTo>
                <a:cubicBezTo>
                  <a:pt x="1371858" y="2133777"/>
                  <a:pt x="1371341" y="2077614"/>
                  <a:pt x="1365160" y="2021983"/>
                </a:cubicBezTo>
                <a:cubicBezTo>
                  <a:pt x="1357855" y="1956243"/>
                  <a:pt x="1350275" y="1965878"/>
                  <a:pt x="1339402" y="1906073"/>
                </a:cubicBezTo>
                <a:cubicBezTo>
                  <a:pt x="1333972" y="1876207"/>
                  <a:pt x="1330817" y="1845972"/>
                  <a:pt x="1326524" y="1815921"/>
                </a:cubicBezTo>
                <a:cubicBezTo>
                  <a:pt x="1330817" y="1682839"/>
                  <a:pt x="1329190" y="1549435"/>
                  <a:pt x="1339402" y="1416676"/>
                </a:cubicBezTo>
                <a:cubicBezTo>
                  <a:pt x="1342117" y="1381380"/>
                  <a:pt x="1358217" y="1348358"/>
                  <a:pt x="1365160" y="1313645"/>
                </a:cubicBezTo>
                <a:cubicBezTo>
                  <a:pt x="1371113" y="1283879"/>
                  <a:pt x="1370052" y="1252779"/>
                  <a:pt x="1378039" y="1223493"/>
                </a:cubicBezTo>
                <a:cubicBezTo>
                  <a:pt x="1383091" y="1204971"/>
                  <a:pt x="1396234" y="1189624"/>
                  <a:pt x="1403797" y="1171977"/>
                </a:cubicBezTo>
                <a:cubicBezTo>
                  <a:pt x="1419391" y="1135591"/>
                  <a:pt x="1416676" y="1140342"/>
                  <a:pt x="1416676" y="11075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26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bomb.wav"/>
          </p:stSnd>
        </p:sndAc>
      </p:transition>
    </mc:Choice>
    <mc:Fallback xmlns="">
      <p:transition spd="slow">
        <p:random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95046"/>
              </p:ext>
            </p:extLst>
          </p:nvPr>
        </p:nvGraphicFramePr>
        <p:xfrm>
          <a:off x="576688" y="861338"/>
          <a:ext cx="11130208" cy="5610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478"/>
                <a:gridCol w="4262907"/>
                <a:gridCol w="3013657"/>
                <a:gridCol w="2215166"/>
              </a:tblGrid>
              <a:tr h="503827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Elemento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Características 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Uso en el proyecto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Imagen </a:t>
                      </a:r>
                      <a:endParaRPr lang="es-CO" sz="2400" dirty="0"/>
                    </a:p>
                  </a:txBody>
                  <a:tcPr/>
                </a:tc>
              </a:tr>
              <a:tr h="927276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LED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dirty="0" smtClean="0">
                          <a:cs typeface="Aharoni" panose="02010803020104030203"/>
                        </a:rPr>
                        <a:t>Dispositivo electrónico que emite luz al cerrarse el circuito, tiene un polo negativo llamado cátodo y el positivo ánodo.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dirty="0" smtClean="0"/>
                        <a:t>Se usará para iluminar cada uno de los ambientes de la casa.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978795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RESISTENCIA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>
                          <a:cs typeface="Aharoni" panose="02010803020104030203"/>
                        </a:rPr>
                        <a:t>Es</a:t>
                      </a:r>
                      <a:r>
                        <a:rPr lang="es-CO" sz="1800" baseline="0" dirty="0" smtClean="0">
                          <a:cs typeface="Aharoni" panose="02010803020104030203"/>
                        </a:rPr>
                        <a:t> un dispositivo que limita el paso de la corriente eléctrica y funciona como un opositor del paso de los electrones.</a:t>
                      </a:r>
                      <a:endParaRPr lang="es-CO" sz="1800" dirty="0" smtClean="0">
                        <a:cs typeface="Aharoni" panose="0201080302010403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dirty="0" smtClean="0"/>
                        <a:t>Para proteger cada uno de los</a:t>
                      </a:r>
                      <a:r>
                        <a:rPr lang="es-CO" baseline="0" dirty="0" smtClean="0"/>
                        <a:t> Led en el circuito y evitar que se fundan las luces.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1455312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ARDUINO UNO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>
                          <a:cs typeface="Aharoni" panose="02010803020104030203"/>
                        </a:rPr>
                        <a:t>Es</a:t>
                      </a:r>
                      <a:r>
                        <a:rPr lang="es-CO" sz="1800" baseline="0" dirty="0" smtClean="0">
                          <a:cs typeface="Aharoni" panose="02010803020104030203"/>
                        </a:rPr>
                        <a:t> una placa de</a:t>
                      </a:r>
                      <a:r>
                        <a:rPr lang="es-CO" sz="1800" dirty="0" smtClean="0">
                          <a:cs typeface="Aharoni" panose="02010803020104030203"/>
                        </a:rPr>
                        <a:t> hardware libre,</a:t>
                      </a:r>
                      <a:r>
                        <a:rPr lang="es-CO" sz="1800" baseline="0" dirty="0" smtClean="0">
                          <a:cs typeface="Aharoni" panose="02010803020104030203"/>
                        </a:rPr>
                        <a:t> </a:t>
                      </a:r>
                      <a:r>
                        <a:rPr lang="es-CO" sz="1800" dirty="0" smtClean="0">
                          <a:cs typeface="Aharoni" panose="02010803020104030203"/>
                        </a:rPr>
                        <a:t>que integra un micro controlador y un entorno de desarrollo (IDE), diseñada para facilitar el uso de la electrónica en proyectos multidisciplinarios.</a:t>
                      </a:r>
                      <a:endParaRPr lang="es-ES" sz="1800" dirty="0" smtClean="0">
                        <a:cs typeface="Aharoni" panose="02010803020104030203"/>
                      </a:endParaRPr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dirty="0" smtClean="0"/>
                        <a:t>Conectar cada una de las luces y</a:t>
                      </a:r>
                      <a:r>
                        <a:rPr lang="es-CO" baseline="0" dirty="0" smtClean="0"/>
                        <a:t> controlarlas desde una aplicación móvil.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1074408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MÓDULO BLUETOOTH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800" dirty="0" smtClean="0"/>
                        <a:t>Es un elemento que sirve para realizar enlaces de comunicación entre dispositivos </a:t>
                      </a:r>
                    </a:p>
                    <a:p>
                      <a:pPr algn="just"/>
                      <a:r>
                        <a:rPr lang="es-CO" sz="1800" dirty="0" smtClean="0"/>
                        <a:t>y crea áreas personalizadas de comunicación.</a:t>
                      </a:r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dirty="0" smtClean="0"/>
                        <a:t>Se usará para comunicar el celular con la tarjeta </a:t>
                      </a:r>
                      <a:r>
                        <a:rPr lang="es-CO" dirty="0" err="1" smtClean="0"/>
                        <a:t>Arduino</a:t>
                      </a:r>
                      <a:r>
                        <a:rPr lang="es-CO" baseline="0" dirty="0" smtClean="0"/>
                        <a:t> y poder controlar cada una de las luces en el proyecto.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342431" y="-2"/>
            <a:ext cx="908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3600" b="1" dirty="0" smtClean="0">
                <a:latin typeface="Aharoni"/>
              </a:rPr>
              <a:t>ELEMENTOS Y SUS CARACTERÍSTICAS</a:t>
            </a:r>
            <a:endParaRPr lang="es-CO" sz="3600" b="1" dirty="0">
              <a:latin typeface="Aharon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777" y="1469172"/>
            <a:ext cx="799898" cy="7214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101" y="2374396"/>
            <a:ext cx="1080629" cy="7938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101" y="3474832"/>
            <a:ext cx="1277121" cy="13223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496" y="5074204"/>
            <a:ext cx="1337726" cy="133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9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39091"/>
          </a:xfrm>
        </p:spPr>
        <p:txBody>
          <a:bodyPr>
            <a:normAutofit/>
          </a:bodyPr>
          <a:lstStyle/>
          <a:p>
            <a:r>
              <a:rPr lang="es-ES" sz="6000" dirty="0" smtClean="0">
                <a:latin typeface="+mn-lt"/>
                <a:cs typeface="Aharoni" panose="02010803020104030203" pitchFamily="2" charset="-79"/>
              </a:rPr>
              <a:t>LLUVIA DE IDEAS</a:t>
            </a:r>
            <a:endParaRPr lang="es-CO" sz="6000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1710" y="3503054"/>
            <a:ext cx="10131425" cy="30093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3200" dirty="0" smtClean="0">
                <a:cs typeface="Aharoni" panose="02010803020104030203"/>
              </a:rPr>
              <a:t>CUATRO HABITACIONES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3200" dirty="0" smtClean="0">
                <a:cs typeface="Aharoni" panose="02010803020104030203"/>
              </a:rPr>
              <a:t>UN BAÑO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3200" dirty="0" smtClean="0">
                <a:cs typeface="Aharoni" panose="02010803020104030203"/>
              </a:rPr>
              <a:t>UNA COCINA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3200" dirty="0" smtClean="0">
                <a:cs typeface="Aharoni" panose="02010803020104030203"/>
              </a:rPr>
              <a:t>UNA SALA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3200" dirty="0" smtClean="0">
                <a:cs typeface="Aharoni" panose="02010803020104030203"/>
              </a:rPr>
              <a:t>UN PATIO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3200" dirty="0" smtClean="0">
                <a:cs typeface="Aharoni" panose="02010803020104030203"/>
              </a:rPr>
              <a:t>MUCHA ILUMINACION</a:t>
            </a:r>
          </a:p>
          <a:p>
            <a:pPr marL="0" indent="0">
              <a:buNone/>
            </a:pPr>
            <a:endParaRPr lang="es-ES" sz="3200" dirty="0" smtClean="0">
              <a:cs typeface="Aharoni" panose="02010803020104030203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CO" sz="3200" dirty="0" smtClean="0">
              <a:cs typeface="Aharoni" panose="02010803020104030203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ES" sz="3200" dirty="0" smtClean="0">
              <a:cs typeface="Aharoni" panose="02010803020104030203"/>
            </a:endParaRPr>
          </a:p>
        </p:txBody>
      </p:sp>
    </p:spTree>
    <p:extLst>
      <p:ext uri="{BB962C8B-B14F-4D97-AF65-F5344CB8AC3E}">
        <p14:creationId xmlns:p14="http://schemas.microsoft.com/office/powerpoint/2010/main" val="26370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506568"/>
            <a:ext cx="10131425" cy="1456267"/>
          </a:xfrm>
        </p:spPr>
        <p:txBody>
          <a:bodyPr>
            <a:normAutofit/>
          </a:bodyPr>
          <a:lstStyle/>
          <a:p>
            <a:r>
              <a:rPr lang="es-ES" sz="6600" dirty="0" smtClean="0">
                <a:latin typeface="+mn-lt"/>
                <a:cs typeface="Aharoni" panose="02010803020104030203" pitchFamily="2" charset="-79"/>
              </a:rPr>
              <a:t>OBSTÁCULOS</a:t>
            </a:r>
            <a:endParaRPr lang="es-CO" sz="6600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2348131"/>
            <a:ext cx="10131425" cy="36491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4400" dirty="0" smtClean="0">
                <a:cs typeface="Aharoni" panose="02010803020104030203" pitchFamily="2" charset="-79"/>
              </a:rPr>
              <a:t>EL TIEMPO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4400" dirty="0" smtClean="0">
                <a:cs typeface="Aharoni" panose="02010803020104030203" pitchFamily="2" charset="-79"/>
              </a:rPr>
              <a:t>EL </a:t>
            </a:r>
            <a:r>
              <a:rPr lang="es-ES" sz="4400" dirty="0" smtClean="0">
                <a:cs typeface="Aharoni" panose="02010803020104030203" pitchFamily="2" charset="-79"/>
              </a:rPr>
              <a:t>ENSAMBLE DE LOS MATERIALES</a:t>
            </a:r>
            <a:endParaRPr lang="es-ES" sz="4400" dirty="0" smtClean="0"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4400" dirty="0" smtClean="0">
                <a:cs typeface="Aharoni" panose="02010803020104030203" pitchFamily="2" charset="-79"/>
              </a:rPr>
              <a:t>EL CIRCUITO </a:t>
            </a:r>
            <a:r>
              <a:rPr lang="es-ES" sz="4400" dirty="0" smtClean="0">
                <a:cs typeface="Aharoni" panose="02010803020104030203" pitchFamily="2" charset="-79"/>
              </a:rPr>
              <a:t>ELÉCTRICO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4400" dirty="0" smtClean="0">
                <a:cs typeface="Aharoni" panose="02010803020104030203" pitchFamily="2" charset="-79"/>
              </a:rPr>
              <a:t>PROGRAMACION Y CONEXIÓN DE LOS LED</a:t>
            </a:r>
            <a:endParaRPr lang="es-ES" sz="4400" dirty="0" smtClean="0"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CO" sz="44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4361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smtClean="0">
                <a:latin typeface="+mn-lt"/>
                <a:cs typeface="Aharoni" panose="02010803020104030203" pitchFamily="2" charset="-79"/>
              </a:rPr>
              <a:t>roles</a:t>
            </a:r>
            <a:endParaRPr lang="es-CO" sz="7200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2618584"/>
            <a:ext cx="10131425" cy="36491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3200" dirty="0" smtClean="0">
                <a:cs typeface="Aharoni" panose="02010803020104030203"/>
              </a:rPr>
              <a:t>Juan David </a:t>
            </a:r>
            <a:r>
              <a:rPr lang="es-ES" sz="3200" dirty="0" smtClean="0">
                <a:cs typeface="Aharoni" panose="02010803020104030203"/>
              </a:rPr>
              <a:t>Ruiz: </a:t>
            </a:r>
            <a:r>
              <a:rPr lang="es-ES" sz="3200" dirty="0" smtClean="0">
                <a:cs typeface="Aharoni" panose="02010803020104030203"/>
              </a:rPr>
              <a:t>Diseñador </a:t>
            </a:r>
            <a:r>
              <a:rPr lang="es-ES" sz="3200" dirty="0" smtClean="0">
                <a:cs typeface="Aharoni" panose="02010803020104030203"/>
              </a:rPr>
              <a:t>Gráfico</a:t>
            </a:r>
            <a:endParaRPr lang="es-ES" sz="3200" dirty="0" smtClean="0">
              <a:cs typeface="Aharoni" panose="02010803020104030203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 smtClean="0">
                <a:cs typeface="Aharoni" panose="02010803020104030203"/>
              </a:rPr>
              <a:t>Erika Henao: Decoradora</a:t>
            </a:r>
            <a:endParaRPr lang="es-ES" sz="3200" dirty="0">
              <a:cs typeface="Aharoni" panose="02010803020104030203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 smtClean="0">
                <a:cs typeface="Aharoni" panose="02010803020104030203"/>
              </a:rPr>
              <a:t>Andrés Felipe </a:t>
            </a:r>
            <a:r>
              <a:rPr lang="es-ES" sz="3200" dirty="0" err="1" smtClean="0">
                <a:cs typeface="Aharoni" panose="02010803020104030203"/>
              </a:rPr>
              <a:t>Múnera</a:t>
            </a:r>
            <a:r>
              <a:rPr lang="es-ES" sz="3200" dirty="0" smtClean="0">
                <a:cs typeface="Aharoni" panose="02010803020104030203"/>
              </a:rPr>
              <a:t>: </a:t>
            </a:r>
            <a:r>
              <a:rPr lang="es-ES" sz="3200" dirty="0">
                <a:cs typeface="Aharoni" panose="02010803020104030203"/>
              </a:rPr>
              <a:t>D</a:t>
            </a:r>
            <a:r>
              <a:rPr lang="es-ES" sz="3200" dirty="0" smtClean="0">
                <a:cs typeface="Aharoni" panose="02010803020104030203"/>
              </a:rPr>
              <a:t>iseñador </a:t>
            </a:r>
            <a:r>
              <a:rPr lang="es-ES" sz="3200" dirty="0" smtClean="0">
                <a:cs typeface="Aharoni" panose="02010803020104030203"/>
              </a:rPr>
              <a:t>gráfico</a:t>
            </a:r>
            <a:endParaRPr lang="es-ES" sz="3200" dirty="0" smtClean="0">
              <a:cs typeface="Aharoni" panose="02010803020104030203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 smtClean="0">
                <a:cs typeface="Aharoni" panose="02010803020104030203"/>
              </a:rPr>
              <a:t>Ivett Arbeláez: Coordinadora</a:t>
            </a:r>
            <a:endParaRPr lang="es-ES" sz="3200" dirty="0">
              <a:cs typeface="Aharoni" panose="02010803020104030203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 smtClean="0">
                <a:cs typeface="Aharoni" panose="02010803020104030203"/>
              </a:rPr>
              <a:t>Samuel Mesa Mesa: circuito eléctrico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 smtClean="0">
                <a:cs typeface="Aharoni" panose="02010803020104030203"/>
              </a:rPr>
              <a:t>Emanuel Tobón: Arquitecto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 smtClean="0">
                <a:cs typeface="Aharoni" panose="02010803020104030203"/>
              </a:rPr>
              <a:t>Tatiana Mora Espinosa : Diseñadora de interiores</a:t>
            </a:r>
          </a:p>
        </p:txBody>
      </p:sp>
    </p:spTree>
    <p:extLst>
      <p:ext uri="{BB962C8B-B14F-4D97-AF65-F5344CB8AC3E}">
        <p14:creationId xmlns:p14="http://schemas.microsoft.com/office/powerpoint/2010/main" val="16134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images-blogger-opensocial.googleusercontent.com/gadgets/proxy?url=http%3A%2F%2Fi1148.photobucket.com%2Falbums%2Fo574%2FGAFS10%2F1-7-3%2Felys-tx%2Felys-mpmc9.jpg&amp;container=blogger&amp;gadget=a&amp;rewriteMime=image%2F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66811" y="3840398"/>
            <a:ext cx="3936223" cy="20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lanodecasa.com/wp-content/uploads/2013/11/Casa-bonita-en-dos-pisos-252C-dos-dormitorios-y-muy-mod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5802" y="1116888"/>
            <a:ext cx="743754" cy="55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lanodecasa.com/wp-content/uploads/2013/11/Casa-bonita-en-dos-pisos-252C-dos-dormitorios-y-muy-mod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5" y="790867"/>
            <a:ext cx="7281009" cy="54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onstruyehogar.com/wp-content/uploads/2014/11/Planos-de-casa-de-dos-pisos-con-tres-dormitori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29" y="399246"/>
            <a:ext cx="3415726" cy="28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66107" y="354653"/>
            <a:ext cx="9462750" cy="45719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9984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7200" dirty="0" smtClean="0">
                <a:latin typeface="+mn-lt"/>
                <a:cs typeface="Aharoni" panose="02010803020104030203" pitchFamily="2" charset="-79"/>
              </a:rPr>
              <a:t>OBJETIVOS </a:t>
            </a:r>
            <a:br>
              <a:rPr lang="es-ES" sz="7200" dirty="0" smtClean="0">
                <a:latin typeface="+mn-lt"/>
                <a:cs typeface="Aharoni" panose="02010803020104030203" pitchFamily="2" charset="-79"/>
              </a:rPr>
            </a:br>
            <a:endParaRPr lang="es-CO" sz="7200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3183" y="2142067"/>
            <a:ext cx="11706896" cy="36491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3600" dirty="0" smtClean="0">
                <a:cs typeface="Aharoni" panose="02010803020104030203" pitchFamily="2" charset="-79"/>
              </a:rPr>
              <a:t>DAR </a:t>
            </a:r>
            <a:r>
              <a:rPr lang="es-ES" sz="3600" dirty="0" smtClean="0">
                <a:cs typeface="Aharoni" panose="02010803020104030203" pitchFamily="2" charset="-79"/>
              </a:rPr>
              <a:t>SOLUCIÓN AL </a:t>
            </a:r>
            <a:r>
              <a:rPr lang="es-ES" sz="3600" dirty="0" smtClean="0">
                <a:cs typeface="Aharoni" panose="02010803020104030203" pitchFamily="2" charset="-79"/>
              </a:rPr>
              <a:t>PROBLEMA DE LAURA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3600" dirty="0" smtClean="0">
                <a:cs typeface="Aharoni" panose="02010803020104030203" pitchFamily="2" charset="-79"/>
              </a:rPr>
              <a:t>CONTROLAR LAS LUCES VIA BLUETOOTH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3600" dirty="0" smtClean="0">
                <a:cs typeface="Aharoni" panose="02010803020104030203" pitchFamily="2" charset="-79"/>
              </a:rPr>
              <a:t>HACER UNA CASA </a:t>
            </a:r>
            <a:r>
              <a:rPr lang="es-ES" sz="3600" dirty="0" smtClean="0">
                <a:cs typeface="Aharoni" panose="02010803020104030203" pitchFamily="2" charset="-79"/>
              </a:rPr>
              <a:t>MODERNA, </a:t>
            </a:r>
            <a:r>
              <a:rPr lang="es-ES" sz="3600" dirty="0" smtClean="0">
                <a:cs typeface="Aharoni" panose="02010803020104030203" pitchFamily="2" charset="-79"/>
              </a:rPr>
              <a:t>AMIGABLE</a:t>
            </a:r>
            <a:r>
              <a:rPr lang="es-ES" sz="3600" dirty="0" smtClean="0">
                <a:cs typeface="Aharoni" panose="02010803020104030203" pitchFamily="2" charset="-79"/>
              </a:rPr>
              <a:t> </a:t>
            </a:r>
            <a:r>
              <a:rPr lang="es-ES" sz="3600" dirty="0" smtClean="0">
                <a:cs typeface="Aharoni" panose="02010803020104030203" pitchFamily="2" charset="-79"/>
              </a:rPr>
              <a:t>PARA EL </a:t>
            </a:r>
            <a:r>
              <a:rPr lang="es-ES" sz="3600" dirty="0" smtClean="0">
                <a:cs typeface="Aharoni" panose="02010803020104030203" pitchFamily="2" charset="-79"/>
              </a:rPr>
              <a:t>AMBIENTE Y PARA EL RESIDENTE</a:t>
            </a:r>
            <a:endParaRPr lang="es-ES" sz="3600" dirty="0" smtClean="0"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3600" dirty="0" smtClean="0">
                <a:cs typeface="Aharoni" panose="02010803020104030203" pitchFamily="2" charset="-79"/>
              </a:rPr>
              <a:t>PROCURAR QUE LA CASA AHORRE ENERGÍA</a:t>
            </a:r>
            <a:endParaRPr lang="es-CO" sz="36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766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-150250"/>
            <a:ext cx="10131425" cy="1456267"/>
          </a:xfrm>
        </p:spPr>
        <p:txBody>
          <a:bodyPr>
            <a:normAutofit/>
          </a:bodyPr>
          <a:lstStyle/>
          <a:p>
            <a:r>
              <a:rPr lang="es-ES" sz="5400" dirty="0" smtClean="0">
                <a:latin typeface="+mn-lt"/>
                <a:cs typeface="Aharoni" panose="02010803020104030203" pitchFamily="2" charset="-79"/>
              </a:rPr>
              <a:t>Teoría del color</a:t>
            </a:r>
            <a:endParaRPr lang="es-CO" sz="5400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577" y="2734499"/>
            <a:ext cx="11372046" cy="36491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3200" dirty="0">
                <a:cs typeface="Aharoni" panose="02010803020104030203" pitchFamily="2" charset="-79"/>
              </a:rPr>
              <a:t>En el arte de la pintura, el diseño gráfico, el diseño visual, la fotografía, </a:t>
            </a:r>
            <a:r>
              <a:rPr lang="es-CO" sz="3200" dirty="0" smtClean="0">
                <a:cs typeface="Aharoni" panose="02010803020104030203" pitchFamily="2" charset="-79"/>
              </a:rPr>
              <a:t>la imprenta</a:t>
            </a:r>
            <a:r>
              <a:rPr lang="es-CO" sz="3200" dirty="0">
                <a:cs typeface="Aharoni" panose="02010803020104030203" pitchFamily="2" charset="-79"/>
              </a:rPr>
              <a:t> y en la televisión, la </a:t>
            </a:r>
            <a:r>
              <a:rPr lang="es-CO" sz="3200" b="1" dirty="0">
                <a:cs typeface="Aharoni" panose="02010803020104030203" pitchFamily="2" charset="-79"/>
              </a:rPr>
              <a:t>teoría del color</a:t>
            </a:r>
            <a:r>
              <a:rPr lang="es-CO" sz="3200" dirty="0">
                <a:cs typeface="Aharoni" panose="02010803020104030203" pitchFamily="2" charset="-79"/>
              </a:rPr>
              <a:t> es un grupo de reglas básicas en la mezcla de colores para conseguir el efecto deseado combinando colores de luz o pigmento. La luz blanca se puede producir combinando el rojo, el verde y el azul, mientras que combinando pigmentos cian, magenta y amarillo se produce el color </a:t>
            </a:r>
            <a:r>
              <a:rPr lang="es-CO" sz="3200" dirty="0" smtClean="0">
                <a:cs typeface="Aharoni" panose="02010803020104030203" pitchFamily="2" charset="-79"/>
              </a:rPr>
              <a:t>negro.</a:t>
            </a:r>
            <a:endParaRPr lang="es-CO" sz="3200" dirty="0" smtClean="0">
              <a:cs typeface="Aharoni" panose="02010803020104030203" pitchFamily="2" charset="-79"/>
            </a:endParaRPr>
          </a:p>
          <a:p>
            <a:pPr algn="just"/>
            <a:endParaRPr lang="es-ES" sz="3200" dirty="0"/>
          </a:p>
          <a:p>
            <a:pPr algn="just"/>
            <a:endParaRPr lang="es-ES" sz="3200" dirty="0" smtClean="0"/>
          </a:p>
          <a:p>
            <a:pPr algn="just"/>
            <a:endParaRPr lang="es-ES" sz="3200" dirty="0"/>
          </a:p>
          <a:p>
            <a:pPr algn="just"/>
            <a:endParaRPr lang="es-ES" sz="3200" dirty="0" smtClean="0"/>
          </a:p>
          <a:p>
            <a:pPr algn="just"/>
            <a:endParaRPr lang="es-ES" sz="3200" dirty="0"/>
          </a:p>
          <a:p>
            <a:pPr marL="0" indent="0" algn="just">
              <a:buNone/>
            </a:pPr>
            <a:endParaRPr lang="es-CO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74" y="4556955"/>
            <a:ext cx="2189408" cy="20823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180" y="4556954"/>
            <a:ext cx="2759330" cy="20694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501" y="4556953"/>
            <a:ext cx="2855244" cy="20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69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39141"/>
            <a:ext cx="10131425" cy="1456267"/>
          </a:xfrm>
        </p:spPr>
        <p:txBody>
          <a:bodyPr>
            <a:noAutofit/>
          </a:bodyPr>
          <a:lstStyle/>
          <a:p>
            <a:r>
              <a:rPr lang="es-ES" sz="6600" dirty="0" smtClean="0">
                <a:latin typeface="+mn-lt"/>
                <a:cs typeface="Aharoni" panose="02010803020104030203" pitchFamily="2" charset="-79"/>
              </a:rPr>
              <a:t>MATERIALES </a:t>
            </a:r>
            <a:br>
              <a:rPr lang="es-ES" sz="6600" dirty="0" smtClean="0">
                <a:latin typeface="+mn-lt"/>
                <a:cs typeface="Aharoni" panose="02010803020104030203" pitchFamily="2" charset="-79"/>
              </a:rPr>
            </a:br>
            <a:endParaRPr lang="es-CO" sz="6600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4713669"/>
            <a:ext cx="10131425" cy="24555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3200" dirty="0" smtClean="0">
                <a:cs typeface="Aharoni" panose="02010803020104030203" pitchFamily="2" charset="-79"/>
              </a:rPr>
              <a:t>TARJETA ARDUINO UNO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 smtClean="0">
                <a:cs typeface="Aharoni" panose="02010803020104030203" pitchFamily="2" charset="-79"/>
              </a:rPr>
              <a:t>TABLA DE MADERA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 smtClean="0">
                <a:cs typeface="Aharoni" panose="02010803020104030203" pitchFamily="2" charset="-79"/>
              </a:rPr>
              <a:t>BLUETOOTH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 smtClean="0">
                <a:cs typeface="Aharoni" panose="02010803020104030203" pitchFamily="2" charset="-79"/>
              </a:rPr>
              <a:t>PUERTAS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 smtClean="0">
                <a:cs typeface="Aharoni" panose="02010803020104030203" pitchFamily="2" charset="-79"/>
              </a:rPr>
              <a:t>CAMAS CON TELAS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 smtClean="0">
                <a:cs typeface="Aharoni" panose="02010803020104030203" pitchFamily="2" charset="-79"/>
              </a:rPr>
              <a:t>VINILO BLANCO,NEGRO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 smtClean="0">
                <a:cs typeface="Aharoni" panose="02010803020104030203" pitchFamily="2" charset="-79"/>
              </a:rPr>
              <a:t>CRISTALES PEQUEÑOS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 smtClean="0">
                <a:cs typeface="Aharoni" panose="02010803020104030203" pitchFamily="2" charset="-79"/>
              </a:rPr>
              <a:t>PAPEL GLOBO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3200" dirty="0" smtClean="0">
                <a:cs typeface="Aharoni" panose="02010803020104030203" pitchFamily="2" charset="-79"/>
              </a:rPr>
              <a:t>DIODO LED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3200" dirty="0" smtClean="0"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sz="3200" dirty="0" smtClean="0"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sz="3200" dirty="0" smtClean="0"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ES" sz="3200" dirty="0" smtClean="0"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sz="900" dirty="0" smtClean="0"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sz="900" dirty="0" smtClean="0"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sz="900" dirty="0" smtClean="0"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sz="900" dirty="0" smtClean="0"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CO" sz="9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1260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-85857"/>
            <a:ext cx="10131425" cy="1456267"/>
          </a:xfrm>
        </p:spPr>
        <p:txBody>
          <a:bodyPr>
            <a:normAutofit/>
          </a:bodyPr>
          <a:lstStyle/>
          <a:p>
            <a:r>
              <a:rPr lang="es-ES" sz="6600" dirty="0" smtClean="0">
                <a:latin typeface="+mn-lt"/>
                <a:cs typeface="Aharoni" panose="02010803020104030203" pitchFamily="2" charset="-79"/>
              </a:rPr>
              <a:t>elementos</a:t>
            </a:r>
            <a:endParaRPr lang="es-CO" sz="6600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s-ES" sz="5400" dirty="0" smtClean="0">
                <a:cs typeface="Aharoni" panose="02010803020104030203" pitchFamily="2" charset="-79"/>
              </a:rPr>
              <a:t>DIODO LED</a:t>
            </a:r>
          </a:p>
          <a:p>
            <a:pPr marL="342900" indent="-342900">
              <a:buAutoNum type="arabicPeriod"/>
            </a:pPr>
            <a:r>
              <a:rPr lang="es-ES" sz="5400" dirty="0" smtClean="0">
                <a:cs typeface="Aharoni" panose="02010803020104030203" pitchFamily="2" charset="-79"/>
              </a:rPr>
              <a:t>RESISTENCIA</a:t>
            </a:r>
          </a:p>
          <a:p>
            <a:pPr marL="342900" indent="-342900">
              <a:buAutoNum type="arabicPeriod"/>
            </a:pPr>
            <a:r>
              <a:rPr lang="es-ES" sz="5400" dirty="0" smtClean="0">
                <a:cs typeface="Aharoni" panose="02010803020104030203" pitchFamily="2" charset="-79"/>
              </a:rPr>
              <a:t>ARDUINO UNO</a:t>
            </a:r>
          </a:p>
          <a:p>
            <a:pPr marL="342900" indent="-342900">
              <a:buAutoNum type="arabicPeriod"/>
            </a:pPr>
            <a:r>
              <a:rPr lang="es-ES" sz="5400" dirty="0" smtClean="0">
                <a:cs typeface="Aharoni" panose="02010803020104030203" pitchFamily="2" charset="-79"/>
              </a:rPr>
              <a:t>TARJETA BLUETOOTH</a:t>
            </a:r>
          </a:p>
          <a:p>
            <a:pPr marL="342900" indent="-342900">
              <a:buAutoNum type="arabicPeriod"/>
            </a:pPr>
            <a:r>
              <a:rPr lang="es-ES" sz="5400" dirty="0" smtClean="0">
                <a:cs typeface="Aharoni" panose="02010803020104030203" pitchFamily="2" charset="-79"/>
              </a:rPr>
              <a:t>CABLES</a:t>
            </a:r>
          </a:p>
        </p:txBody>
      </p:sp>
    </p:spTree>
    <p:extLst>
      <p:ext uri="{BB962C8B-B14F-4D97-AF65-F5344CB8AC3E}">
        <p14:creationId xmlns:p14="http://schemas.microsoft.com/office/powerpoint/2010/main" val="389615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amera.wav"/>
          </p:stSnd>
        </p:sndAc>
      </p:transition>
    </mc:Choice>
    <mc:Fallback xmlns="">
      <p:transition spd="slow">
        <p:dissolv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1013</TotalTime>
  <Words>321</Words>
  <Application>Microsoft Office PowerPoint</Application>
  <PresentationFormat>Panorámica</PresentationFormat>
  <Paragraphs>86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Wingdings</vt:lpstr>
      <vt:lpstr>Celestial</vt:lpstr>
      <vt:lpstr>   La casa ambiental  Tecnoroboticos   </vt:lpstr>
      <vt:lpstr>LLUVIA DE IDEAS</vt:lpstr>
      <vt:lpstr>OBSTÁCULOS</vt:lpstr>
      <vt:lpstr>roles</vt:lpstr>
      <vt:lpstr>                                                                                                                                </vt:lpstr>
      <vt:lpstr>OBJETIVOS  </vt:lpstr>
      <vt:lpstr>Teoría del color</vt:lpstr>
      <vt:lpstr>MATERIALES  </vt:lpstr>
      <vt:lpstr>elementos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casa ambiental </dc:title>
  <dc:creator>ALUMNO</dc:creator>
  <cp:lastModifiedBy>Edgar Dario Pena Arango</cp:lastModifiedBy>
  <cp:revision>47</cp:revision>
  <dcterms:created xsi:type="dcterms:W3CDTF">2016-05-25T12:40:56Z</dcterms:created>
  <dcterms:modified xsi:type="dcterms:W3CDTF">2016-08-26T19:57:03Z</dcterms:modified>
</cp:coreProperties>
</file>